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02" r:id="rId2"/>
    <p:sldId id="344" r:id="rId3"/>
    <p:sldId id="348" r:id="rId4"/>
    <p:sldId id="349" r:id="rId5"/>
    <p:sldId id="324" r:id="rId6"/>
    <p:sldId id="351" r:id="rId7"/>
    <p:sldId id="350" r:id="rId8"/>
    <p:sldId id="32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BADF7CD0-038F-46C7-B128-965BD6E6F8CC}">
          <p14:sldIdLst>
            <p14:sldId id="302"/>
            <p14:sldId id="344"/>
            <p14:sldId id="348"/>
            <p14:sldId id="349"/>
            <p14:sldId id="324"/>
            <p14:sldId id="351"/>
            <p14:sldId id="350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34D"/>
    <a:srgbClr val="ADDC5E"/>
    <a:srgbClr val="AEDC62"/>
    <a:srgbClr val="4A1750"/>
    <a:srgbClr val="E3F3C9"/>
    <a:srgbClr val="40004F"/>
    <a:srgbClr val="ADDB7B"/>
    <a:srgbClr val="C4E68E"/>
    <a:srgbClr val="BFE484"/>
    <a:srgbClr val="625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4" autoAdjust="0"/>
    <p:restoredTop sz="88082" autoAdjust="0"/>
  </p:normalViewPr>
  <p:slideViewPr>
    <p:cSldViewPr snapToGrid="0">
      <p:cViewPr varScale="1">
        <p:scale>
          <a:sx n="56" d="100"/>
          <a:sy n="56" d="100"/>
        </p:scale>
        <p:origin x="1458" y="7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D5D71-C217-4F5F-9021-AD3EEA2B9B7A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51360-DFF6-4262-9663-4653E8F4EE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2203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2EDE3-9941-455F-98E8-CCB51896886C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6D5A6-B0BE-4CAC-9D72-C906F220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9265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Mindy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міжнародна компанія, яка надає послуги в сфері ІТ та аутсорсингу.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Компанія на ринку більше 5 років.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Наші клієнти це країни Європи та Америки. У нас є 5 офісів в Україні: головний офіс в м. Київ, а по регіонах-Тернопіль, Луцьк, Рівне та Полтава. Взагалі в компанії працює вже понад 2000 співробітників.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D5A6-B0BE-4CAC-9D72-C906F220F72A}" type="slidenum">
              <a:rPr lang="uk-UA" smtClean="0"/>
              <a:t>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64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D5A6-B0BE-4CAC-9D72-C906F220F72A}" type="slidenum">
              <a:rPr lang="uk-UA" smtClean="0"/>
              <a:t>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513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D5A6-B0BE-4CAC-9D72-C906F220F72A}" type="slidenum">
              <a:rPr lang="uk-UA" smtClean="0"/>
              <a:t>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068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D5A6-B0BE-4CAC-9D72-C906F220F72A}" type="slidenum">
              <a:rPr lang="uk-UA" smtClean="0"/>
              <a:t>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4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D5A6-B0BE-4CAC-9D72-C906F220F72A}" type="slidenum">
              <a:rPr lang="uk-UA" smtClean="0"/>
              <a:t>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513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97FC-D8F5-494D-BD3B-DF2F137D824D}" type="datetime1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97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72BF-2566-4B2B-949E-69980CABC11D}" type="datetime1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6FF-70BA-410E-A5D0-C7DE2358B7E9}" type="datetime1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9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9ED6-0A8E-4400-9185-90175FDC5AD1}" type="datetime1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6B03-65D4-4666-9D30-AD899D07F812}" type="datetime1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5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C7B9-0FFD-4973-982B-DF93DFF0F8E6}" type="datetime1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9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8DC-0417-4B12-9090-56CC1D90D66C}" type="datetime1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7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AB4E-6F2C-4110-AA45-73AA4185ACC5}" type="datetime1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738D-C393-4A16-907D-95BF82AE4D18}" type="datetime1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6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48A2-3899-46C7-B576-E0BD17D15CCD}" type="datetime1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4920-DB2B-467D-A6A1-405337EDF1DC}" type="datetime1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1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16829-83A8-4276-8A85-7E8929F0BE26}" type="datetime1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6D95-BA13-4D40-9E8D-9C5BC7599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60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5.wdp"/><Relationship Id="rId18" Type="http://schemas.openxmlformats.org/officeDocument/2006/relationships/image" Target="../media/image41.png"/><Relationship Id="rId3" Type="http://schemas.openxmlformats.org/officeDocument/2006/relationships/image" Target="../media/image3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38.png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37.png"/><Relationship Id="rId19" Type="http://schemas.microsoft.com/office/2007/relationships/hdphoto" Target="../media/hdphoto8.wdp"/><Relationship Id="rId4" Type="http://schemas.openxmlformats.org/officeDocument/2006/relationships/image" Target="../media/image34.png"/><Relationship Id="rId9" Type="http://schemas.microsoft.com/office/2007/relationships/hdphoto" Target="../media/hdphoto3.wdp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к, потолок, внутренний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F16194A5-4C8D-4987-B58D-499D3D8CB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663"/>
            <a:ext cx="12192000" cy="810815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2645ED-DEAF-400E-BAB4-C67F70C5965A}"/>
              </a:ext>
            </a:extLst>
          </p:cNvPr>
          <p:cNvSpPr/>
          <p:nvPr/>
        </p:nvSpPr>
        <p:spPr>
          <a:xfrm>
            <a:off x="-64169" y="-296779"/>
            <a:ext cx="12320337" cy="7451557"/>
          </a:xfrm>
          <a:prstGeom prst="rect">
            <a:avLst/>
          </a:prstGeom>
          <a:solidFill>
            <a:srgbClr val="4A175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1D12D32-E954-4FB6-AA53-3783DF671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90" y="2442692"/>
            <a:ext cx="6974334" cy="197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BCC437B9-10AB-4112-AC2A-7BD473597927}"/>
              </a:ext>
            </a:extLst>
          </p:cNvPr>
          <p:cNvSpPr/>
          <p:nvPr/>
        </p:nvSpPr>
        <p:spPr>
          <a:xfrm>
            <a:off x="800103" y="2271722"/>
            <a:ext cx="2093493" cy="2093493"/>
          </a:xfrm>
          <a:prstGeom prst="ellipse">
            <a:avLst/>
          </a:prstGeom>
          <a:solidFill>
            <a:srgbClr val="ADDC5E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000" b="1" dirty="0"/>
          </a:p>
        </p:txBody>
      </p:sp>
      <p:pic>
        <p:nvPicPr>
          <p:cNvPr id="2" name="Picture 2" descr="D:\Pomorska_Recruter\ГА\Презентація_ГА\Presentation_Files\The first slide\left-side-top-logo.png">
            <a:extLst>
              <a:ext uri="{FF2B5EF4-FFF2-40B4-BE49-F238E27FC236}">
                <a16:creationId xmlns:a16="http://schemas.microsoft.com/office/drawing/2014/main" id="{E8064357-D129-46BA-84D4-B84E9D75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7" y="375746"/>
            <a:ext cx="1692631" cy="4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E1B1770-9E47-4F7B-90BB-A89F81C8DA71}"/>
              </a:ext>
            </a:extLst>
          </p:cNvPr>
          <p:cNvSpPr/>
          <p:nvPr/>
        </p:nvSpPr>
        <p:spPr>
          <a:xfrm>
            <a:off x="1129692" y="2599042"/>
            <a:ext cx="1434313" cy="1434313"/>
          </a:xfrm>
          <a:prstGeom prst="ellipse">
            <a:avLst/>
          </a:prstGeom>
          <a:solidFill>
            <a:srgbClr val="ADD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000" b="1" dirty="0">
              <a:solidFill>
                <a:srgbClr val="4D23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70D7B-ED1A-4316-8C3D-746CBF3B79DC}"/>
              </a:ext>
            </a:extLst>
          </p:cNvPr>
          <p:cNvSpPr txBox="1"/>
          <p:nvPr/>
        </p:nvSpPr>
        <p:spPr>
          <a:xfrm>
            <a:off x="849593" y="4698750"/>
            <a:ext cx="23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ПРОЕКТІВ</a:t>
            </a:r>
            <a:endParaRPr lang="ru-UA" sz="2800" b="1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9863315-1B42-4FF3-ADFC-80D8E1242B04}"/>
              </a:ext>
            </a:extLst>
          </p:cNvPr>
          <p:cNvSpPr/>
          <p:nvPr/>
        </p:nvSpPr>
        <p:spPr>
          <a:xfrm>
            <a:off x="3587651" y="2271042"/>
            <a:ext cx="2093493" cy="2093493"/>
          </a:xfrm>
          <a:prstGeom prst="ellipse">
            <a:avLst/>
          </a:prstGeom>
          <a:solidFill>
            <a:srgbClr val="ADDC5E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000" b="1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7C445FA-A508-4172-87EA-51AEB9946401}"/>
              </a:ext>
            </a:extLst>
          </p:cNvPr>
          <p:cNvSpPr/>
          <p:nvPr/>
        </p:nvSpPr>
        <p:spPr>
          <a:xfrm>
            <a:off x="3917240" y="2598362"/>
            <a:ext cx="1434313" cy="1434313"/>
          </a:xfrm>
          <a:prstGeom prst="ellipse">
            <a:avLst/>
          </a:prstGeom>
          <a:solidFill>
            <a:srgbClr val="ADD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400" b="1" dirty="0">
              <a:solidFill>
                <a:srgbClr val="4D234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1FF556-4D26-4AF8-B329-E3D293B6A87D}"/>
              </a:ext>
            </a:extLst>
          </p:cNvPr>
          <p:cNvSpPr txBox="1"/>
          <p:nvPr/>
        </p:nvSpPr>
        <p:spPr>
          <a:xfrm>
            <a:off x="3800592" y="4705702"/>
            <a:ext cx="23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КОМАНДА</a:t>
            </a:r>
            <a:endParaRPr lang="ru-UA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0A9E51-BAAD-459B-8A7E-C2DEA80D54DF}"/>
              </a:ext>
            </a:extLst>
          </p:cNvPr>
          <p:cNvSpPr txBox="1"/>
          <p:nvPr/>
        </p:nvSpPr>
        <p:spPr>
          <a:xfrm>
            <a:off x="1129692" y="2936607"/>
            <a:ext cx="15134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4D234D"/>
                </a:solidFill>
              </a:rPr>
              <a:t>150</a:t>
            </a:r>
            <a:r>
              <a:rPr lang="ru-RU" sz="4400" b="1" dirty="0">
                <a:solidFill>
                  <a:srgbClr val="4D234D"/>
                </a:solidFill>
              </a:rPr>
              <a:t>+</a:t>
            </a:r>
            <a:endParaRPr lang="ru-UA" sz="4400" b="1" dirty="0">
              <a:solidFill>
                <a:srgbClr val="4D234D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3B46E7-A324-4F47-957C-4F6527E5F6D0}"/>
              </a:ext>
            </a:extLst>
          </p:cNvPr>
          <p:cNvSpPr txBox="1"/>
          <p:nvPr/>
        </p:nvSpPr>
        <p:spPr>
          <a:xfrm>
            <a:off x="3663860" y="2998162"/>
            <a:ext cx="2017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4D234D"/>
                </a:solidFill>
              </a:rPr>
              <a:t>2000+</a:t>
            </a:r>
            <a:endParaRPr lang="ru-UA" sz="4000" b="1" dirty="0">
              <a:solidFill>
                <a:srgbClr val="4D234D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482D17BF-1B37-49CF-9DB1-D6DAB86E5151}"/>
              </a:ext>
            </a:extLst>
          </p:cNvPr>
          <p:cNvSpPr/>
          <p:nvPr/>
        </p:nvSpPr>
        <p:spPr>
          <a:xfrm>
            <a:off x="6501042" y="2271042"/>
            <a:ext cx="2093493" cy="2093493"/>
          </a:xfrm>
          <a:prstGeom prst="ellipse">
            <a:avLst/>
          </a:prstGeom>
          <a:solidFill>
            <a:srgbClr val="ADDC5E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000" b="1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CBF6F9B-5CBB-474E-B03A-BE8253341578}"/>
              </a:ext>
            </a:extLst>
          </p:cNvPr>
          <p:cNvSpPr/>
          <p:nvPr/>
        </p:nvSpPr>
        <p:spPr>
          <a:xfrm>
            <a:off x="6830631" y="2598362"/>
            <a:ext cx="1434313" cy="1434313"/>
          </a:xfrm>
          <a:prstGeom prst="ellipse">
            <a:avLst/>
          </a:prstGeom>
          <a:solidFill>
            <a:srgbClr val="ADD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400" b="1" dirty="0">
              <a:solidFill>
                <a:srgbClr val="4D234D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CED08A-CC01-48ED-8F1B-1A7059E17662}"/>
              </a:ext>
            </a:extLst>
          </p:cNvPr>
          <p:cNvSpPr txBox="1"/>
          <p:nvPr/>
        </p:nvSpPr>
        <p:spPr>
          <a:xfrm>
            <a:off x="6155660" y="4739981"/>
            <a:ext cx="300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КРАЇН КЛІЄНТІВ</a:t>
            </a:r>
            <a:endParaRPr lang="ru-UA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F96186-5ECF-44C0-AE92-0E3A1D09A7CB}"/>
              </a:ext>
            </a:extLst>
          </p:cNvPr>
          <p:cNvSpPr txBox="1"/>
          <p:nvPr/>
        </p:nvSpPr>
        <p:spPr>
          <a:xfrm>
            <a:off x="6558188" y="2950063"/>
            <a:ext cx="2017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4D234D"/>
                </a:solidFill>
              </a:rPr>
              <a:t>20</a:t>
            </a:r>
            <a:endParaRPr lang="ru-UA" sz="4400" b="1" dirty="0">
              <a:solidFill>
                <a:srgbClr val="4D234D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C9DAD5A7-8790-4EB8-9198-9DB0DD1829D4}"/>
              </a:ext>
            </a:extLst>
          </p:cNvPr>
          <p:cNvSpPr/>
          <p:nvPr/>
        </p:nvSpPr>
        <p:spPr>
          <a:xfrm>
            <a:off x="9381883" y="2271042"/>
            <a:ext cx="2093493" cy="2093493"/>
          </a:xfrm>
          <a:prstGeom prst="ellipse">
            <a:avLst/>
          </a:prstGeom>
          <a:solidFill>
            <a:srgbClr val="ADDC5E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4000" b="1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15E9371E-AC46-4936-9C57-834A773442D0}"/>
              </a:ext>
            </a:extLst>
          </p:cNvPr>
          <p:cNvSpPr/>
          <p:nvPr/>
        </p:nvSpPr>
        <p:spPr>
          <a:xfrm>
            <a:off x="9711472" y="2598362"/>
            <a:ext cx="1434313" cy="1434313"/>
          </a:xfrm>
          <a:prstGeom prst="ellipse">
            <a:avLst/>
          </a:prstGeom>
          <a:solidFill>
            <a:srgbClr val="ADD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400" b="1" dirty="0">
              <a:solidFill>
                <a:srgbClr val="4D234D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DF2BF6-18DB-4680-8F15-720C72A3F971}"/>
              </a:ext>
            </a:extLst>
          </p:cNvPr>
          <p:cNvSpPr txBox="1"/>
          <p:nvPr/>
        </p:nvSpPr>
        <p:spPr>
          <a:xfrm>
            <a:off x="9590337" y="4731486"/>
            <a:ext cx="23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ЛОКАЦІЙ</a:t>
            </a:r>
            <a:endParaRPr lang="ru-UA" sz="28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C6861D-1C96-4FC9-A43A-C26EF2C93A66}"/>
              </a:ext>
            </a:extLst>
          </p:cNvPr>
          <p:cNvSpPr txBox="1"/>
          <p:nvPr/>
        </p:nvSpPr>
        <p:spPr>
          <a:xfrm>
            <a:off x="9381883" y="2930611"/>
            <a:ext cx="2017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4D234D"/>
                </a:solidFill>
              </a:rPr>
              <a:t>6</a:t>
            </a:r>
            <a:endParaRPr lang="ru-UA" sz="4400" b="1" dirty="0">
              <a:solidFill>
                <a:srgbClr val="4D23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1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5" grpId="0" animBg="1"/>
      <p:bldP spid="25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>
            <a:extLst>
              <a:ext uri="{FF2B5EF4-FFF2-40B4-BE49-F238E27FC236}">
                <a16:creationId xmlns:a16="http://schemas.microsoft.com/office/drawing/2014/main" id="{26679C4C-0900-4B85-95AB-48D85FDE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45720"/>
            <a:ext cx="4102667" cy="30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 descr="Изображение выглядит как внешний, дорога, улица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747F2184-B5C9-4B8D-9718-C288FFFA71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3141"/>
          <a:stretch/>
        </p:blipFill>
        <p:spPr>
          <a:xfrm>
            <a:off x="26277" y="22226"/>
            <a:ext cx="4102039" cy="3041962"/>
          </a:xfrm>
          <a:prstGeom prst="rect">
            <a:avLst/>
          </a:prstGeom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F11608D0-228E-4042-ADC0-A0C7417B3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/>
        </p:blipFill>
        <p:spPr bwMode="auto">
          <a:xfrm>
            <a:off x="4128318" y="10207"/>
            <a:ext cx="4074036" cy="30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 descr="Изображение выглядит как трава, внешний, поле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8E0B3D0A-5608-4647-9038-19CD47B683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183" r="2592" b="2367"/>
          <a:stretch/>
        </p:blipFill>
        <p:spPr>
          <a:xfrm>
            <a:off x="8211881" y="-21877"/>
            <a:ext cx="3950229" cy="30920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агазин, фрукт, внутренний, еда&#10;&#10;Автоматически созданное описание">
            <a:extLst>
              <a:ext uri="{FF2B5EF4-FFF2-40B4-BE49-F238E27FC236}">
                <a16:creationId xmlns:a16="http://schemas.microsoft.com/office/drawing/2014/main" id="{864051DC-ABA6-4F89-A970-D1CA2EECCB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2334" r="11228" b="15811"/>
          <a:stretch/>
        </p:blipFill>
        <p:spPr>
          <a:xfrm>
            <a:off x="4096661" y="3770478"/>
            <a:ext cx="4143331" cy="30420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3FD702-0E37-40EF-9413-8329E2862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1046" r="13888" b="1177"/>
          <a:stretch/>
        </p:blipFill>
        <p:spPr bwMode="auto">
          <a:xfrm>
            <a:off x="8154729" y="3767929"/>
            <a:ext cx="4078800" cy="30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2A3FBDE-E575-4C59-9150-93B775F3FE11}"/>
              </a:ext>
            </a:extLst>
          </p:cNvPr>
          <p:cNvSpPr/>
          <p:nvPr/>
        </p:nvSpPr>
        <p:spPr>
          <a:xfrm>
            <a:off x="-116920" y="-548967"/>
            <a:ext cx="12320337" cy="7451557"/>
          </a:xfrm>
          <a:prstGeom prst="rect">
            <a:avLst/>
          </a:prstGeom>
          <a:solidFill>
            <a:srgbClr val="4A175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EEA269-783F-40AF-8597-C2135517B406}"/>
              </a:ext>
            </a:extLst>
          </p:cNvPr>
          <p:cNvSpPr/>
          <p:nvPr/>
        </p:nvSpPr>
        <p:spPr>
          <a:xfrm>
            <a:off x="21515" y="10591"/>
            <a:ext cx="4078800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3CC4D9B-9436-4FCA-815C-CFCA06A8EA9A}"/>
              </a:ext>
            </a:extLst>
          </p:cNvPr>
          <p:cNvSpPr/>
          <p:nvPr/>
        </p:nvSpPr>
        <p:spPr>
          <a:xfrm>
            <a:off x="4100315" y="10758"/>
            <a:ext cx="4078800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78050EC-35E9-4E95-B32C-9A24F2A04C8F}"/>
              </a:ext>
            </a:extLst>
          </p:cNvPr>
          <p:cNvSpPr/>
          <p:nvPr/>
        </p:nvSpPr>
        <p:spPr>
          <a:xfrm>
            <a:off x="8179116" y="10591"/>
            <a:ext cx="3991370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C46E54D-7E67-47AE-9495-7E45CEF31225}"/>
              </a:ext>
            </a:extLst>
          </p:cNvPr>
          <p:cNvSpPr/>
          <p:nvPr/>
        </p:nvSpPr>
        <p:spPr>
          <a:xfrm>
            <a:off x="21515" y="3755714"/>
            <a:ext cx="4078800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42A5DDB-D1F9-462D-911F-55115E659D5F}"/>
              </a:ext>
            </a:extLst>
          </p:cNvPr>
          <p:cNvSpPr/>
          <p:nvPr/>
        </p:nvSpPr>
        <p:spPr>
          <a:xfrm>
            <a:off x="4100315" y="3754611"/>
            <a:ext cx="4078800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001B48-8198-4EC6-ADA3-57ED0245FBB1}"/>
              </a:ext>
            </a:extLst>
          </p:cNvPr>
          <p:cNvSpPr txBox="1"/>
          <p:nvPr/>
        </p:nvSpPr>
        <p:spPr>
          <a:xfrm>
            <a:off x="2338117" y="2703352"/>
            <a:ext cx="1788588" cy="369332"/>
          </a:xfrm>
          <a:prstGeom prst="rect">
            <a:avLst/>
          </a:prstGeom>
          <a:solidFill>
            <a:srgbClr val="ADDC5E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  <a:r>
              <a:rPr lang="uk-UA" dirty="0"/>
              <a:t>ВТОМОБІЛЬНА</a:t>
            </a:r>
            <a:r>
              <a:rPr lang="en-US" dirty="0"/>
              <a:t> </a:t>
            </a:r>
            <a:endParaRPr lang="ru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BD9D3-ABF6-4E4B-9961-BA5E8D7A3490}"/>
              </a:ext>
            </a:extLst>
          </p:cNvPr>
          <p:cNvSpPr txBox="1"/>
          <p:nvPr/>
        </p:nvSpPr>
        <p:spPr>
          <a:xfrm>
            <a:off x="6967126" y="2709190"/>
            <a:ext cx="1233617" cy="369332"/>
          </a:xfrm>
          <a:prstGeom prst="rect">
            <a:avLst/>
          </a:prstGeom>
          <a:solidFill>
            <a:srgbClr val="ADDC5E"/>
          </a:solidFill>
        </p:spPr>
        <p:txBody>
          <a:bodyPr wrap="square" rtlCol="0">
            <a:spAutoFit/>
          </a:bodyPr>
          <a:lstStyle/>
          <a:p>
            <a:r>
              <a:rPr lang="uk-UA" dirty="0"/>
              <a:t>МЕДИЧНА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13653-DF9C-4AB3-87DA-37001D02484C}"/>
              </a:ext>
            </a:extLst>
          </p:cNvPr>
          <p:cNvSpPr txBox="1"/>
          <p:nvPr/>
        </p:nvSpPr>
        <p:spPr>
          <a:xfrm>
            <a:off x="11411525" y="2710898"/>
            <a:ext cx="777459" cy="367624"/>
          </a:xfrm>
          <a:prstGeom prst="rect">
            <a:avLst/>
          </a:prstGeom>
          <a:solidFill>
            <a:srgbClr val="ADDC5E"/>
          </a:solidFill>
        </p:spPr>
        <p:txBody>
          <a:bodyPr wrap="square" rtlCol="0">
            <a:spAutoFit/>
          </a:bodyPr>
          <a:lstStyle/>
          <a:p>
            <a:r>
              <a:rPr lang="uk-UA" dirty="0"/>
              <a:t>АГРО</a:t>
            </a: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6D9ED-81D6-40DD-9725-FABF524B2532}"/>
              </a:ext>
            </a:extLst>
          </p:cNvPr>
          <p:cNvSpPr txBox="1"/>
          <p:nvPr/>
        </p:nvSpPr>
        <p:spPr>
          <a:xfrm>
            <a:off x="2942945" y="6470307"/>
            <a:ext cx="1151889" cy="369332"/>
          </a:xfrm>
          <a:prstGeom prst="rect">
            <a:avLst/>
          </a:prstGeom>
          <a:solidFill>
            <a:srgbClr val="ADDC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ІТ</a:t>
            </a:r>
            <a:endParaRPr lang="ru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F7CEE-247D-4E74-9C21-EE28483F0041}"/>
              </a:ext>
            </a:extLst>
          </p:cNvPr>
          <p:cNvSpPr txBox="1"/>
          <p:nvPr/>
        </p:nvSpPr>
        <p:spPr>
          <a:xfrm>
            <a:off x="4392301" y="6465586"/>
            <a:ext cx="3777679" cy="369332"/>
          </a:xfrm>
          <a:prstGeom prst="rect">
            <a:avLst/>
          </a:prstGeom>
          <a:solidFill>
            <a:srgbClr val="ADDC5E"/>
          </a:solidFill>
        </p:spPr>
        <p:txBody>
          <a:bodyPr wrap="square">
            <a:spAutoFit/>
          </a:bodyPr>
          <a:lstStyle/>
          <a:p>
            <a:r>
              <a:rPr lang="uk-UA" dirty="0"/>
              <a:t>РОЗДРІБНА, ЕЛЕКТРОННА КОМЕРЦІЯ</a:t>
            </a:r>
            <a:endParaRPr lang="ru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EA5586-89A2-44DB-9556-069066946239}"/>
              </a:ext>
            </a:extLst>
          </p:cNvPr>
          <p:cNvSpPr txBox="1"/>
          <p:nvPr/>
        </p:nvSpPr>
        <p:spPr>
          <a:xfrm>
            <a:off x="10366166" y="6443285"/>
            <a:ext cx="1811986" cy="369332"/>
          </a:xfrm>
          <a:prstGeom prst="rect">
            <a:avLst/>
          </a:prstGeom>
          <a:solidFill>
            <a:srgbClr val="ADDC5E"/>
          </a:solidFill>
        </p:spPr>
        <p:txBody>
          <a:bodyPr wrap="square">
            <a:spAutoFit/>
          </a:bodyPr>
          <a:lstStyle/>
          <a:p>
            <a:r>
              <a:rPr lang="ru-RU" dirty="0"/>
              <a:t>РОБОТОТЕХНІКА</a:t>
            </a:r>
            <a:endParaRPr lang="ru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9F589-BFB3-4C92-AF87-A05D8155670E}"/>
              </a:ext>
            </a:extLst>
          </p:cNvPr>
          <p:cNvSpPr txBox="1"/>
          <p:nvPr/>
        </p:nvSpPr>
        <p:spPr>
          <a:xfrm>
            <a:off x="4392301" y="3176812"/>
            <a:ext cx="6946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СФЕРИ ТА СЕРВІСИ</a:t>
            </a:r>
            <a:endParaRPr lang="ru-UA" sz="3200" b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8147DC5-B646-45FB-84A8-5B131BDD3F98}"/>
              </a:ext>
            </a:extLst>
          </p:cNvPr>
          <p:cNvSpPr/>
          <p:nvPr/>
        </p:nvSpPr>
        <p:spPr>
          <a:xfrm>
            <a:off x="8152656" y="3755714"/>
            <a:ext cx="4017829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40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24" grpId="0" animBg="1"/>
      <p:bldP spid="24" grpId="1" animBg="1"/>
      <p:bldP spid="24" grpId="2" animBg="1"/>
      <p:bldP spid="26" grpId="0" animBg="1"/>
      <p:bldP spid="26" grpId="1" animBg="1"/>
      <p:bldP spid="26" grpId="2" animBg="1"/>
      <p:bldP spid="28" grpId="0" animBg="1"/>
      <p:bldP spid="28" grpId="2" animBg="1"/>
      <p:bldP spid="28" grpId="3" animBg="1"/>
      <p:bldP spid="30" grpId="0" animBg="1"/>
      <p:bldP spid="30" grpId="1" animBg="1"/>
      <p:bldP spid="30" grpId="2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DF0BED-03B0-4AE5-AC95-9E158AF6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358" y="3741551"/>
            <a:ext cx="4464242" cy="31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E3E3A05-CB68-4156-8D1A-1F2B411C7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/>
          <a:stretch/>
        </p:blipFill>
        <p:spPr bwMode="auto">
          <a:xfrm>
            <a:off x="3719464" y="3743014"/>
            <a:ext cx="4431835" cy="30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C2F6387-830C-4B3A-A4A5-C91A0F082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"/>
          <a:stretch/>
        </p:blipFill>
        <p:spPr bwMode="auto">
          <a:xfrm>
            <a:off x="50931" y="3753507"/>
            <a:ext cx="4072799" cy="30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71AA7CA-D3D7-4876-897C-EF15C7090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b="16738"/>
          <a:stretch/>
        </p:blipFill>
        <p:spPr bwMode="auto">
          <a:xfrm>
            <a:off x="8179115" y="-1"/>
            <a:ext cx="4028926" cy="31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45B36C6A-E8D8-4AC0-BCBD-3897BE0C4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r="13924"/>
          <a:stretch/>
        </p:blipFill>
        <p:spPr bwMode="auto">
          <a:xfrm>
            <a:off x="4115205" y="41275"/>
            <a:ext cx="4078800" cy="30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4B514EF-F686-4AE9-8FE4-53335BECC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9"/>
          <a:stretch/>
        </p:blipFill>
        <p:spPr bwMode="auto">
          <a:xfrm>
            <a:off x="36405" y="40172"/>
            <a:ext cx="4078799" cy="304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2A3FBDE-E575-4C59-9150-93B775F3FE11}"/>
              </a:ext>
            </a:extLst>
          </p:cNvPr>
          <p:cNvSpPr/>
          <p:nvPr/>
        </p:nvSpPr>
        <p:spPr>
          <a:xfrm>
            <a:off x="-112296" y="-188829"/>
            <a:ext cx="12320337" cy="7451557"/>
          </a:xfrm>
          <a:prstGeom prst="rect">
            <a:avLst/>
          </a:prstGeom>
          <a:solidFill>
            <a:srgbClr val="4A175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8DB33-0DAD-46E1-ACA8-07CB13EBAA58}"/>
              </a:ext>
            </a:extLst>
          </p:cNvPr>
          <p:cNvSpPr txBox="1"/>
          <p:nvPr/>
        </p:nvSpPr>
        <p:spPr>
          <a:xfrm>
            <a:off x="2821111" y="2714483"/>
            <a:ext cx="1305817" cy="369332"/>
          </a:xfrm>
          <a:prstGeom prst="rect">
            <a:avLst/>
          </a:prstGeom>
          <a:solidFill>
            <a:srgbClr val="ADDC5E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ЛОГІСТИКА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497F35-7270-4B58-B1A1-6EEC9C39378E}"/>
              </a:ext>
            </a:extLst>
          </p:cNvPr>
          <p:cNvSpPr txBox="1"/>
          <p:nvPr/>
        </p:nvSpPr>
        <p:spPr>
          <a:xfrm>
            <a:off x="6123673" y="2716467"/>
            <a:ext cx="2076956" cy="369332"/>
          </a:xfrm>
          <a:prstGeom prst="rect">
            <a:avLst/>
          </a:prstGeom>
          <a:solidFill>
            <a:srgbClr val="ADDC5E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РОЗУМНІ БУДИНКИ</a:t>
            </a:r>
            <a:endParaRPr lang="ru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ED4028-A220-4CB9-996D-6F80601F9C43}"/>
              </a:ext>
            </a:extLst>
          </p:cNvPr>
          <p:cNvSpPr txBox="1"/>
          <p:nvPr/>
        </p:nvSpPr>
        <p:spPr>
          <a:xfrm>
            <a:off x="10250599" y="2741599"/>
            <a:ext cx="1937080" cy="369332"/>
          </a:xfrm>
          <a:prstGeom prst="rect">
            <a:avLst/>
          </a:prstGeom>
          <a:solidFill>
            <a:srgbClr val="ADDC5E"/>
          </a:solidFill>
        </p:spPr>
        <p:txBody>
          <a:bodyPr wrap="square">
            <a:spAutoFit/>
          </a:bodyPr>
          <a:lstStyle/>
          <a:p>
            <a:r>
              <a:rPr lang="ru-RU" dirty="0"/>
              <a:t>СЛУЖБА БЕЗПЕКИ </a:t>
            </a:r>
            <a:endParaRPr lang="ru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68D87-1022-4AC7-8ED8-F63ABDE9CA69}"/>
              </a:ext>
            </a:extLst>
          </p:cNvPr>
          <p:cNvSpPr txBox="1"/>
          <p:nvPr/>
        </p:nvSpPr>
        <p:spPr>
          <a:xfrm>
            <a:off x="1835011" y="6444384"/>
            <a:ext cx="2279989" cy="369332"/>
          </a:xfrm>
          <a:prstGeom prst="rect">
            <a:avLst/>
          </a:prstGeom>
          <a:solidFill>
            <a:srgbClr val="ADDC5E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СЛУЖБИ ПІДТРИМКИ</a:t>
            </a:r>
            <a:endParaRPr lang="ru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4B01D1-0ED7-4AF5-83A3-EDFD93D5980A}"/>
              </a:ext>
            </a:extLst>
          </p:cNvPr>
          <p:cNvSpPr txBox="1"/>
          <p:nvPr/>
        </p:nvSpPr>
        <p:spPr>
          <a:xfrm>
            <a:off x="5541154" y="6460426"/>
            <a:ext cx="2618875" cy="369332"/>
          </a:xfrm>
          <a:prstGeom prst="rect">
            <a:avLst/>
          </a:prstGeom>
          <a:solidFill>
            <a:srgbClr val="ADDC5E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ПРОДАЖІ ТА МАРКЕТИНГ</a:t>
            </a:r>
            <a:endParaRPr lang="ru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2DE11-D998-4868-8A0C-73425D662C75}"/>
              </a:ext>
            </a:extLst>
          </p:cNvPr>
          <p:cNvSpPr txBox="1"/>
          <p:nvPr/>
        </p:nvSpPr>
        <p:spPr>
          <a:xfrm>
            <a:off x="10838744" y="6483395"/>
            <a:ext cx="1350452" cy="369332"/>
          </a:xfrm>
          <a:prstGeom prst="rect">
            <a:avLst/>
          </a:prstGeom>
          <a:solidFill>
            <a:srgbClr val="ADDC5E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РЕКРУТИНГ</a:t>
            </a:r>
            <a:endParaRPr lang="ru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B51C4-D2CD-4F3F-B30D-E527388C6679}"/>
              </a:ext>
            </a:extLst>
          </p:cNvPr>
          <p:cNvSpPr txBox="1"/>
          <p:nvPr/>
        </p:nvSpPr>
        <p:spPr>
          <a:xfrm>
            <a:off x="4392301" y="3169161"/>
            <a:ext cx="6946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СФЕРИ ТА СЕРВІСИ</a:t>
            </a:r>
            <a:endParaRPr lang="ru-UA" sz="3200" b="1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0410DF1-F1AF-479E-950F-3B9A1ED3377A}"/>
              </a:ext>
            </a:extLst>
          </p:cNvPr>
          <p:cNvSpPr/>
          <p:nvPr/>
        </p:nvSpPr>
        <p:spPr>
          <a:xfrm>
            <a:off x="21515" y="10591"/>
            <a:ext cx="4078800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3CDB1AB-9F75-4E17-B90C-312C83278482}"/>
              </a:ext>
            </a:extLst>
          </p:cNvPr>
          <p:cNvSpPr/>
          <p:nvPr/>
        </p:nvSpPr>
        <p:spPr>
          <a:xfrm>
            <a:off x="4100315" y="10758"/>
            <a:ext cx="4078800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EDE2CCA-387C-480A-AE2F-E2FD9AADD7D3}"/>
              </a:ext>
            </a:extLst>
          </p:cNvPr>
          <p:cNvSpPr/>
          <p:nvPr/>
        </p:nvSpPr>
        <p:spPr>
          <a:xfrm>
            <a:off x="8179116" y="10591"/>
            <a:ext cx="3991370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EF1A384-4333-479E-A01B-B64CDC53203C}"/>
              </a:ext>
            </a:extLst>
          </p:cNvPr>
          <p:cNvSpPr/>
          <p:nvPr/>
        </p:nvSpPr>
        <p:spPr>
          <a:xfrm>
            <a:off x="21515" y="3755714"/>
            <a:ext cx="4078800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DE84F41-0ACB-4457-8D67-00348FE02D4E}"/>
              </a:ext>
            </a:extLst>
          </p:cNvPr>
          <p:cNvSpPr/>
          <p:nvPr/>
        </p:nvSpPr>
        <p:spPr>
          <a:xfrm>
            <a:off x="4100315" y="3754611"/>
            <a:ext cx="4078800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79DEBC6-BAD7-4BFE-B900-076AD9F9EA73}"/>
              </a:ext>
            </a:extLst>
          </p:cNvPr>
          <p:cNvSpPr/>
          <p:nvPr/>
        </p:nvSpPr>
        <p:spPr>
          <a:xfrm>
            <a:off x="8152656" y="3755714"/>
            <a:ext cx="4017829" cy="3080061"/>
          </a:xfrm>
          <a:prstGeom prst="rect">
            <a:avLst/>
          </a:prstGeom>
          <a:noFill/>
          <a:ln w="57150">
            <a:solidFill>
              <a:srgbClr val="AED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081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morska_Recruter\ГА\Презентація_ГА\Presentation_Files\The first slide\left-side-top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7" y="375746"/>
            <a:ext cx="1692631" cy="4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Give Money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Give Money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1" descr="Man in a party dancing with people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DC96EE-151F-4F70-91E9-3E884AE887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" y="-507942"/>
            <a:ext cx="10555440" cy="748364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9B577B-103F-4E3F-AA82-6771A023E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15" y="1148996"/>
            <a:ext cx="594684" cy="59468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4DDC6A6-C1D1-4DC3-A9B1-669D00DD3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00" y="2075634"/>
            <a:ext cx="352621" cy="35262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0216B8-A5ED-42CD-B4C6-99473C72CB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4383506"/>
            <a:ext cx="701842" cy="70184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E6776C5-83F0-4946-9186-77794F76AE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30" y="707773"/>
            <a:ext cx="352621" cy="35262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0BFE02F-330F-4612-9682-04B1F93F67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99" y="757313"/>
            <a:ext cx="352621" cy="35262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C6C751C-C28D-4E1E-8987-9764A5F535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41" y="1806493"/>
            <a:ext cx="352621" cy="35262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10E977F-A142-479A-8A32-F69CE219FC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80" y="723961"/>
            <a:ext cx="352621" cy="3526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09766B7-DF02-4974-990C-6EA9C587B6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18" y="2726445"/>
            <a:ext cx="330258" cy="3302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FFB4CE-74EC-4019-A2A9-F725E64B9722}"/>
              </a:ext>
            </a:extLst>
          </p:cNvPr>
          <p:cNvSpPr txBox="1"/>
          <p:nvPr/>
        </p:nvSpPr>
        <p:spPr>
          <a:xfrm>
            <a:off x="1652181" y="3083903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Ужгород</a:t>
            </a:r>
            <a:endParaRPr lang="ru-UA" sz="1200" b="1" dirty="0">
              <a:solidFill>
                <a:srgbClr val="4D234D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391018-FCC2-41C9-AB43-C5B67D87F253}"/>
              </a:ext>
            </a:extLst>
          </p:cNvPr>
          <p:cNvSpPr txBox="1"/>
          <p:nvPr/>
        </p:nvSpPr>
        <p:spPr>
          <a:xfrm>
            <a:off x="2295567" y="2017446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Львів</a:t>
            </a:r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3DFB643-DA89-4130-9FC0-9E510B611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90" y="1695976"/>
            <a:ext cx="330258" cy="33025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A77BF4A-4EDC-4230-BC8F-406C8E971633}"/>
              </a:ext>
            </a:extLst>
          </p:cNvPr>
          <p:cNvSpPr txBox="1"/>
          <p:nvPr/>
        </p:nvSpPr>
        <p:spPr>
          <a:xfrm>
            <a:off x="2298106" y="2963538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Ів. Франківськ</a:t>
            </a:r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D4D9FB0-C1E0-4B26-93D3-F74E5B80E9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19" y="2618423"/>
            <a:ext cx="330258" cy="33025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FD3650-A43C-4C8B-AF1C-C009981BD01D}"/>
              </a:ext>
            </a:extLst>
          </p:cNvPr>
          <p:cNvSpPr txBox="1"/>
          <p:nvPr/>
        </p:nvSpPr>
        <p:spPr>
          <a:xfrm>
            <a:off x="2905140" y="2450798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Тернопіль</a:t>
            </a:r>
            <a:endParaRPr lang="ru-UA" sz="1200" b="1" dirty="0">
              <a:solidFill>
                <a:srgbClr val="4D234D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DDEDB1-3ABC-4A7E-94A4-53BFA48DCA58}"/>
              </a:ext>
            </a:extLst>
          </p:cNvPr>
          <p:cNvSpPr txBox="1"/>
          <p:nvPr/>
        </p:nvSpPr>
        <p:spPr>
          <a:xfrm>
            <a:off x="1009818" y="4365351"/>
            <a:ext cx="401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Офіси компанії</a:t>
            </a:r>
            <a:endParaRPr lang="ru-UA" sz="3200" b="1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C2E65D7-36F0-470B-9706-D6D8FB5CBD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2" y="5331935"/>
            <a:ext cx="707886" cy="7078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094EB06-3FF8-492C-B260-59EFD3115EF9}"/>
              </a:ext>
            </a:extLst>
          </p:cNvPr>
          <p:cNvSpPr txBox="1"/>
          <p:nvPr/>
        </p:nvSpPr>
        <p:spPr>
          <a:xfrm>
            <a:off x="1061160" y="5257732"/>
            <a:ext cx="4809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Віддалені асистенти (студенти)</a:t>
            </a:r>
            <a:endParaRPr lang="ru-UA" sz="28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D38E6E-6564-46C0-99CB-C00F951E88BA}"/>
              </a:ext>
            </a:extLst>
          </p:cNvPr>
          <p:cNvSpPr txBox="1"/>
          <p:nvPr/>
        </p:nvSpPr>
        <p:spPr>
          <a:xfrm>
            <a:off x="2865033" y="1097401"/>
            <a:ext cx="89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Луцьк</a:t>
            </a:r>
            <a:endParaRPr lang="ru-UA" sz="1200" b="1" dirty="0">
              <a:solidFill>
                <a:srgbClr val="4D234D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5894E3-4911-4DEB-9AEE-06A4E25715DD}"/>
              </a:ext>
            </a:extLst>
          </p:cNvPr>
          <p:cNvSpPr txBox="1"/>
          <p:nvPr/>
        </p:nvSpPr>
        <p:spPr>
          <a:xfrm>
            <a:off x="3607835" y="1243500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Рівне</a:t>
            </a:r>
            <a:endParaRPr lang="ru-UA" sz="1200" b="1" dirty="0">
              <a:solidFill>
                <a:srgbClr val="4D234D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04421E-BD50-469F-95F3-D0949BAB77B8}"/>
              </a:ext>
            </a:extLst>
          </p:cNvPr>
          <p:cNvSpPr txBox="1"/>
          <p:nvPr/>
        </p:nvSpPr>
        <p:spPr>
          <a:xfrm>
            <a:off x="3582248" y="2362134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Хмельницький</a:t>
            </a:r>
            <a:endParaRPr lang="ru-UA" sz="1200" b="1" dirty="0">
              <a:solidFill>
                <a:srgbClr val="4D234D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5CD49B-C5CA-4446-AC92-2D8B05E549D9}"/>
              </a:ext>
            </a:extLst>
          </p:cNvPr>
          <p:cNvSpPr txBox="1"/>
          <p:nvPr/>
        </p:nvSpPr>
        <p:spPr>
          <a:xfrm>
            <a:off x="4571915" y="1444411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Житомир</a:t>
            </a:r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8EFCE0A-9257-4C83-8C00-5CD5FB2059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47" y="1062009"/>
            <a:ext cx="330258" cy="33025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676EB28-36FF-4EEE-B28B-36140FA785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36" y="1861649"/>
            <a:ext cx="330258" cy="33025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D646C7D-2FC4-463D-BD53-479B12AA32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26" y="2558375"/>
            <a:ext cx="330258" cy="33025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A0CF06B-6BBD-494E-B6B1-FBA063975FEE}"/>
              </a:ext>
            </a:extLst>
          </p:cNvPr>
          <p:cNvSpPr txBox="1"/>
          <p:nvPr/>
        </p:nvSpPr>
        <p:spPr>
          <a:xfrm>
            <a:off x="4628841" y="2915507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Вінниця</a:t>
            </a:r>
            <a:endParaRPr lang="ru-UA" sz="1200" b="1" dirty="0">
              <a:solidFill>
                <a:srgbClr val="4D234D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1CEC1F9-4628-4EC9-A7A4-438F16053CD2}"/>
              </a:ext>
            </a:extLst>
          </p:cNvPr>
          <p:cNvSpPr txBox="1"/>
          <p:nvPr/>
        </p:nvSpPr>
        <p:spPr>
          <a:xfrm>
            <a:off x="5705342" y="1806493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КИЇВ</a:t>
            </a:r>
            <a:endParaRPr lang="ru-UA" sz="1200" b="1" dirty="0">
              <a:solidFill>
                <a:srgbClr val="4D234D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8A1779-7382-46E4-AEFA-7A17F20BE72F}"/>
              </a:ext>
            </a:extLst>
          </p:cNvPr>
          <p:cNvSpPr txBox="1"/>
          <p:nvPr/>
        </p:nvSpPr>
        <p:spPr>
          <a:xfrm>
            <a:off x="6365212" y="910668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Чернігів</a:t>
            </a:r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9D69CF9-C95F-4B2B-934E-3A24531D5B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90" y="465138"/>
            <a:ext cx="330258" cy="33025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488FA93-71DD-4D7A-9C45-D3ADBF395CBE}"/>
              </a:ext>
            </a:extLst>
          </p:cNvPr>
          <p:cNvSpPr txBox="1"/>
          <p:nvPr/>
        </p:nvSpPr>
        <p:spPr>
          <a:xfrm>
            <a:off x="7546441" y="1189289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Суми</a:t>
            </a:r>
            <a:endParaRPr lang="ru-UA" sz="1200" b="1" dirty="0">
              <a:solidFill>
                <a:srgbClr val="4D234D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0510C89-9061-4FE3-92F0-64956A5F6A49}"/>
              </a:ext>
            </a:extLst>
          </p:cNvPr>
          <p:cNvSpPr txBox="1"/>
          <p:nvPr/>
        </p:nvSpPr>
        <p:spPr>
          <a:xfrm>
            <a:off x="7349812" y="2222500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Полтава</a:t>
            </a:r>
            <a:endParaRPr lang="ru-UA" sz="1200" b="1" dirty="0">
              <a:solidFill>
                <a:srgbClr val="4D234D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D4066B-F006-48AC-A52E-D588EC79929A}"/>
              </a:ext>
            </a:extLst>
          </p:cNvPr>
          <p:cNvSpPr txBox="1"/>
          <p:nvPr/>
        </p:nvSpPr>
        <p:spPr>
          <a:xfrm>
            <a:off x="8894932" y="2209267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Харків</a:t>
            </a:r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0742F88-F1A2-42B2-8D04-BC33A4B469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782" y="1823190"/>
            <a:ext cx="330258" cy="33025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99FA877-142B-452A-981C-4B36F56CA80D}"/>
              </a:ext>
            </a:extLst>
          </p:cNvPr>
          <p:cNvSpPr txBox="1"/>
          <p:nvPr/>
        </p:nvSpPr>
        <p:spPr>
          <a:xfrm>
            <a:off x="6123268" y="2607899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Черкаси</a:t>
            </a:r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4B6DBFF-FFF4-45CD-8661-94E6755D39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12" y="2321137"/>
            <a:ext cx="330258" cy="33025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C65AA41-603F-4F35-ADA3-86BB99CBCB8D}"/>
              </a:ext>
            </a:extLst>
          </p:cNvPr>
          <p:cNvSpPr txBox="1"/>
          <p:nvPr/>
        </p:nvSpPr>
        <p:spPr>
          <a:xfrm>
            <a:off x="6518186" y="3292327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Кіровоград</a:t>
            </a:r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2E037F89-CEF8-493D-936F-DDD2988381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53" y="2951944"/>
            <a:ext cx="330258" cy="33025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5960A207-96D8-42A7-A2BB-8E45CD911E37}"/>
              </a:ext>
            </a:extLst>
          </p:cNvPr>
          <p:cNvSpPr txBox="1"/>
          <p:nvPr/>
        </p:nvSpPr>
        <p:spPr>
          <a:xfrm>
            <a:off x="6365212" y="4151714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Миколаїв</a:t>
            </a:r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7D735BB-183B-4331-BE60-E1DC8E2E8E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41" y="3807974"/>
            <a:ext cx="330258" cy="33025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CCC27C7-7B04-4FBA-AA68-030479066990}"/>
              </a:ext>
            </a:extLst>
          </p:cNvPr>
          <p:cNvSpPr txBox="1"/>
          <p:nvPr/>
        </p:nvSpPr>
        <p:spPr>
          <a:xfrm>
            <a:off x="5130305" y="5266548"/>
            <a:ext cx="164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Одеса</a:t>
            </a:r>
          </a:p>
          <a:p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1BB472F8-C69E-4F6C-BAC4-4DB0EBC64D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89" y="4443848"/>
            <a:ext cx="330258" cy="330258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83AA291-5CE7-4CBE-B444-13891A588773}"/>
              </a:ext>
            </a:extLst>
          </p:cNvPr>
          <p:cNvSpPr txBox="1"/>
          <p:nvPr/>
        </p:nvSpPr>
        <p:spPr>
          <a:xfrm>
            <a:off x="7443974" y="4808349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Херсон</a:t>
            </a:r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C9351A4B-C2A2-4B8B-B215-1695CEADB7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91" y="4330965"/>
            <a:ext cx="330258" cy="33025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0756B1E-3700-434B-8A21-1F4226A447A4}"/>
              </a:ext>
            </a:extLst>
          </p:cNvPr>
          <p:cNvSpPr txBox="1"/>
          <p:nvPr/>
        </p:nvSpPr>
        <p:spPr>
          <a:xfrm>
            <a:off x="7899062" y="3273919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Дніпропетровськ</a:t>
            </a:r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9AE9D39-C402-4547-873A-AFC4C245BE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09" y="2786815"/>
            <a:ext cx="330258" cy="330258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648DFB0-CE77-4866-A1D1-E89FA8A38A61}"/>
              </a:ext>
            </a:extLst>
          </p:cNvPr>
          <p:cNvSpPr txBox="1"/>
          <p:nvPr/>
        </p:nvSpPr>
        <p:spPr>
          <a:xfrm>
            <a:off x="8631314" y="4319561"/>
            <a:ext cx="164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Запоріжжя</a:t>
            </a:r>
            <a:endParaRPr lang="ru-UA" sz="1200" b="1" dirty="0">
              <a:solidFill>
                <a:srgbClr val="4D234D"/>
              </a:solidFill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46538D5-2411-4E45-9A8C-43ED1B022E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65" y="3926240"/>
            <a:ext cx="330258" cy="33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morska_Recruter\ГА\Презентація_ГА\Presentation_Files\The first slide\left-side-top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7" y="375746"/>
            <a:ext cx="1692631" cy="4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Give Money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Give Money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1" descr="Man in a party dancing with people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CC27C7-7B04-4FBA-AA68-030479066990}"/>
              </a:ext>
            </a:extLst>
          </p:cNvPr>
          <p:cNvSpPr txBox="1"/>
          <p:nvPr/>
        </p:nvSpPr>
        <p:spPr>
          <a:xfrm>
            <a:off x="5130305" y="5266548"/>
            <a:ext cx="164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solidFill>
                  <a:srgbClr val="4D234D"/>
                </a:solidFill>
              </a:rPr>
              <a:t>Одеса</a:t>
            </a:r>
          </a:p>
          <a:p>
            <a:endParaRPr lang="ru-UA" sz="1200" b="1" dirty="0">
              <a:solidFill>
                <a:srgbClr val="4D234D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3CE32F6-3CDF-460F-A02D-9B6D39622B08}"/>
              </a:ext>
            </a:extLst>
          </p:cNvPr>
          <p:cNvSpPr txBox="1"/>
          <p:nvPr/>
        </p:nvSpPr>
        <p:spPr>
          <a:xfrm>
            <a:off x="155575" y="104480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МОЖЛИВІСТЬ ПРАКТИКИ ІНОЗЕМНОЇ МОВИ</a:t>
            </a:r>
            <a:r>
              <a:rPr lang="en-US" sz="3200" b="1" dirty="0"/>
              <a:t> </a:t>
            </a:r>
            <a:r>
              <a:rPr lang="uk-UA" sz="3200" b="1" dirty="0"/>
              <a:t>ДЛЯ СТУДЕНТІВ</a:t>
            </a:r>
            <a:endParaRPr lang="ru-UA" sz="32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688D5B3-BA86-4A10-BFCD-1C6E8929731A}"/>
              </a:ext>
            </a:extLst>
          </p:cNvPr>
          <p:cNvSpPr txBox="1"/>
          <p:nvPr/>
        </p:nvSpPr>
        <p:spPr>
          <a:xfrm>
            <a:off x="1878362" y="1773433"/>
            <a:ext cx="10313637" cy="592534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ADDC5E"/>
                </a:solidFill>
              </a:rPr>
              <a:t>АНГЛІЙСЬКА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ADDC5E"/>
                </a:solidFill>
              </a:rPr>
              <a:t>Н</a:t>
            </a:r>
            <a:r>
              <a:rPr lang="uk-UA" sz="3200" b="1" dirty="0">
                <a:solidFill>
                  <a:srgbClr val="ADDC5E"/>
                </a:solidFill>
              </a:rPr>
              <a:t>ІМЕЦЬКА</a:t>
            </a:r>
            <a:br>
              <a:rPr lang="uk-UA" sz="3200" b="1" dirty="0">
                <a:solidFill>
                  <a:srgbClr val="ADDC5E"/>
                </a:solidFill>
              </a:rPr>
            </a:br>
            <a:r>
              <a:rPr lang="uk-UA" sz="3200" b="1" dirty="0">
                <a:solidFill>
                  <a:srgbClr val="ADDC5E"/>
                </a:solidFill>
              </a:rPr>
              <a:t>ФРАНЦУЗЬКА</a:t>
            </a:r>
            <a:br>
              <a:rPr lang="uk-UA" sz="3200" b="1" dirty="0">
                <a:solidFill>
                  <a:srgbClr val="ADDC5E"/>
                </a:solidFill>
              </a:rPr>
            </a:br>
            <a:r>
              <a:rPr lang="uk-UA" sz="3200" b="1" dirty="0">
                <a:solidFill>
                  <a:srgbClr val="ADDC5E"/>
                </a:solidFill>
              </a:rPr>
              <a:t>ІТАЛІЙСЬКА</a:t>
            </a:r>
            <a:br>
              <a:rPr lang="uk-UA" sz="3200" b="1" dirty="0">
                <a:solidFill>
                  <a:srgbClr val="ADDC5E"/>
                </a:solidFill>
              </a:rPr>
            </a:br>
            <a:r>
              <a:rPr lang="uk-UA" sz="3200" b="1" dirty="0">
                <a:solidFill>
                  <a:srgbClr val="ADDC5E"/>
                </a:solidFill>
              </a:rPr>
              <a:t>ІСПАНСЬКА</a:t>
            </a:r>
            <a:br>
              <a:rPr lang="uk-UA" sz="3200" b="1" dirty="0">
                <a:solidFill>
                  <a:srgbClr val="ADDC5E"/>
                </a:solidFill>
              </a:rPr>
            </a:br>
            <a:r>
              <a:rPr lang="uk-UA" sz="3200" b="1" dirty="0">
                <a:solidFill>
                  <a:srgbClr val="ADDC5E"/>
                </a:solidFill>
              </a:rPr>
              <a:t>ШВЕДСЬКА</a:t>
            </a:r>
          </a:p>
          <a:p>
            <a:pPr>
              <a:lnSpc>
                <a:spcPct val="150000"/>
              </a:lnSpc>
            </a:pPr>
            <a:endParaRPr lang="uk-UA" sz="3200" b="1" dirty="0">
              <a:solidFill>
                <a:srgbClr val="ADDC5E"/>
              </a:solidFill>
            </a:endParaRPr>
          </a:p>
          <a:p>
            <a:pPr>
              <a:lnSpc>
                <a:spcPct val="150000"/>
              </a:lnSpc>
            </a:pPr>
            <a:endParaRPr lang="uk-UA" sz="3200" b="1" dirty="0">
              <a:solidFill>
                <a:srgbClr val="ADDC5E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rgbClr val="ADDC5E"/>
                </a:solidFill>
              </a:rPr>
              <a:t>ГОЛАНДСЬКИЙ</a:t>
            </a:r>
            <a:br>
              <a:rPr lang="uk-UA" sz="3200" b="1" dirty="0">
                <a:solidFill>
                  <a:srgbClr val="ADDC5E"/>
                </a:solidFill>
              </a:rPr>
            </a:br>
            <a:r>
              <a:rPr lang="uk-UA" sz="3200" b="1" dirty="0">
                <a:solidFill>
                  <a:srgbClr val="ADDC5E"/>
                </a:solidFill>
              </a:rPr>
              <a:t>ЯПОНСЬКА</a:t>
            </a:r>
            <a:br>
              <a:rPr lang="uk-UA" sz="3200" b="1" dirty="0">
                <a:solidFill>
                  <a:srgbClr val="ADDC5E"/>
                </a:solidFill>
              </a:rPr>
            </a:br>
            <a:r>
              <a:rPr lang="uk-UA" sz="3200" b="1" dirty="0">
                <a:solidFill>
                  <a:srgbClr val="ADDC5E"/>
                </a:solidFill>
              </a:rPr>
              <a:t>КОРЕЙСЬКА</a:t>
            </a:r>
            <a:br>
              <a:rPr lang="uk-UA" sz="3200" b="1" dirty="0">
                <a:solidFill>
                  <a:srgbClr val="ADDC5E"/>
                </a:solidFill>
              </a:rPr>
            </a:br>
            <a:r>
              <a:rPr lang="uk-UA" sz="3200" b="1" dirty="0">
                <a:solidFill>
                  <a:srgbClr val="ADDC5E"/>
                </a:solidFill>
              </a:rPr>
              <a:t>ТАЙСЬКА</a:t>
            </a:r>
            <a:br>
              <a:rPr lang="uk-UA" sz="3200" b="1" dirty="0">
                <a:solidFill>
                  <a:srgbClr val="ADDC5E"/>
                </a:solidFill>
              </a:rPr>
            </a:br>
            <a:r>
              <a:rPr lang="uk-UA" sz="3200" b="1" dirty="0">
                <a:solidFill>
                  <a:srgbClr val="ADDC5E"/>
                </a:solidFill>
              </a:rPr>
              <a:t>КИТАЙСЬКА</a:t>
            </a:r>
            <a:br>
              <a:rPr lang="uk-UA" sz="3200" b="1" dirty="0">
                <a:solidFill>
                  <a:srgbClr val="ADDC5E"/>
                </a:solidFill>
              </a:rPr>
            </a:br>
            <a:r>
              <a:rPr lang="uk-UA" sz="3200" b="1" dirty="0">
                <a:solidFill>
                  <a:srgbClr val="ADDC5E"/>
                </a:solidFill>
              </a:rPr>
              <a:t>ХІНДІ</a:t>
            </a:r>
            <a:endParaRPr lang="ru-UA" sz="3200" b="1" dirty="0">
              <a:solidFill>
                <a:srgbClr val="ADDC5E"/>
              </a:solidFill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726313E-8A00-4633-9C3C-2B937ADCEC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8"/>
          <a:stretch/>
        </p:blipFill>
        <p:spPr>
          <a:xfrm>
            <a:off x="1058453" y="1895329"/>
            <a:ext cx="738263" cy="60804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74CD532E-A8EE-4E7F-90A2-517F3F3D5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8"/>
          <a:stretch/>
        </p:blipFill>
        <p:spPr>
          <a:xfrm>
            <a:off x="1048928" y="4874872"/>
            <a:ext cx="738263" cy="60804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7EFAAFC7-CCB6-47F6-A66D-CAC21A2CDA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7" b="22472"/>
          <a:stretch/>
        </p:blipFill>
        <p:spPr>
          <a:xfrm>
            <a:off x="1042758" y="2703884"/>
            <a:ext cx="738263" cy="565746"/>
          </a:xfrm>
          <a:prstGeom prst="flowChartAlternateProcess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8DC2429-FFF1-4ABB-B3D2-1AC0417C9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022" r="7011" b="14483"/>
          <a:stretch/>
        </p:blipFill>
        <p:spPr>
          <a:xfrm>
            <a:off x="1029913" y="3479666"/>
            <a:ext cx="718695" cy="513927"/>
          </a:xfrm>
          <a:prstGeom prst="flowChartAlternateProcess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9E54D0DB-85C2-48AA-89E1-E729F068E6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1400" r="11208" b="21744"/>
          <a:stretch/>
        </p:blipFill>
        <p:spPr>
          <a:xfrm>
            <a:off x="1029913" y="4186236"/>
            <a:ext cx="718696" cy="513926"/>
          </a:xfrm>
          <a:prstGeom prst="flowChartAlternateProcess">
            <a:avLst/>
          </a:prstGeom>
        </p:spPr>
      </p:pic>
      <p:pic>
        <p:nvPicPr>
          <p:cNvPr id="84" name="Picture 2" descr="Картинки по запросу &quot;shwedish logo&quot;">
            <a:extLst>
              <a:ext uri="{FF2B5EF4-FFF2-40B4-BE49-F238E27FC236}">
                <a16:creationId xmlns:a16="http://schemas.microsoft.com/office/drawing/2014/main" id="{679D9515-8759-4141-A039-3A3F2477A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12439" r="26685" b="9533"/>
          <a:stretch/>
        </p:blipFill>
        <p:spPr bwMode="auto">
          <a:xfrm>
            <a:off x="1042758" y="5673942"/>
            <a:ext cx="705850" cy="48568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Картинки по запросу &quot;Holland адфп&quot;">
            <a:extLst>
              <a:ext uri="{FF2B5EF4-FFF2-40B4-BE49-F238E27FC236}">
                <a16:creationId xmlns:a16="http://schemas.microsoft.com/office/drawing/2014/main" id="{76456568-93CE-4F35-981D-7D773D0E8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-2797" r="6588" b="3778"/>
          <a:stretch/>
        </p:blipFill>
        <p:spPr bwMode="auto">
          <a:xfrm>
            <a:off x="6057984" y="1962366"/>
            <a:ext cx="759581" cy="54645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 descr="Картинки по запросу &quot;japan flag&quot;">
            <a:extLst>
              <a:ext uri="{FF2B5EF4-FFF2-40B4-BE49-F238E27FC236}">
                <a16:creationId xmlns:a16="http://schemas.microsoft.com/office/drawing/2014/main" id="{5A95F42F-0A77-42F8-95A2-5A71BD85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78" y="2724586"/>
            <a:ext cx="765110" cy="509837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2" descr="Картинки по запросу &quot;korea flag&quot;">
            <a:extLst>
              <a:ext uri="{FF2B5EF4-FFF2-40B4-BE49-F238E27FC236}">
                <a16:creationId xmlns:a16="http://schemas.microsoft.com/office/drawing/2014/main" id="{6C788DDD-D4C7-49CF-8FBA-F557439F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69" y="3463766"/>
            <a:ext cx="769440" cy="51311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 descr="Картинки по запросу &quot;Thai flag&quot;">
            <a:extLst>
              <a:ext uri="{FF2B5EF4-FFF2-40B4-BE49-F238E27FC236}">
                <a16:creationId xmlns:a16="http://schemas.microsoft.com/office/drawing/2014/main" id="{E76DA1A4-DD0F-4C57-929F-D35E1286D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/>
          <a:stretch/>
        </p:blipFill>
        <p:spPr bwMode="auto">
          <a:xfrm>
            <a:off x="6082863" y="4190478"/>
            <a:ext cx="768599" cy="509837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8" descr="Картинки по запросу &quot;рштвн flag&quot;">
            <a:extLst>
              <a:ext uri="{FF2B5EF4-FFF2-40B4-BE49-F238E27FC236}">
                <a16:creationId xmlns:a16="http://schemas.microsoft.com/office/drawing/2014/main" id="{1254310F-B821-4796-A025-2A8F4583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39" y="5655128"/>
            <a:ext cx="772768" cy="51311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Картинки по запросу &quot;срштуыу flag&quot;">
            <a:extLst>
              <a:ext uri="{FF2B5EF4-FFF2-40B4-BE49-F238E27FC236}">
                <a16:creationId xmlns:a16="http://schemas.microsoft.com/office/drawing/2014/main" id="{AA414F1B-DF8E-4C42-B752-9581DC6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45" y="4914892"/>
            <a:ext cx="787505" cy="52565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morska_Recruter\ГА\Презентація_ГА\Presentation_Files\The first slide\left-side-top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7" y="375746"/>
            <a:ext cx="1692631" cy="4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68" y="244527"/>
            <a:ext cx="991369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latin typeface="Roboto" pitchFamily="2" charset="0"/>
                <a:ea typeface="Roboto" pitchFamily="2" charset="0"/>
              </a:rPr>
              <a:t>Отже, що м</a:t>
            </a:r>
            <a:r>
              <a:rPr lang="ru-RU" sz="2400" b="1" dirty="0">
                <a:latin typeface="Roboto" pitchFamily="2" charset="0"/>
                <a:ea typeface="Roboto" pitchFamily="2" charset="0"/>
              </a:rPr>
              <a:t>и </a:t>
            </a:r>
            <a:r>
              <a:rPr lang="ru-RU" sz="2400" b="1" dirty="0" err="1">
                <a:latin typeface="Roboto" pitchFamily="2" charset="0"/>
                <a:ea typeface="Roboto" pitchFamily="2" charset="0"/>
              </a:rPr>
              <a:t>готові</a:t>
            </a:r>
            <a:r>
              <a:rPr lang="ru-RU" sz="2400" b="1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400" b="1" dirty="0" err="1">
                <a:latin typeface="Roboto" pitchFamily="2" charset="0"/>
                <a:ea typeface="Roboto" pitchFamily="2" charset="0"/>
              </a:rPr>
              <a:t>запропонувати</a:t>
            </a:r>
            <a:r>
              <a:rPr lang="ru-RU" sz="2400" b="1" dirty="0">
                <a:latin typeface="Roboto" pitchFamily="2" charset="0"/>
                <a:ea typeface="Roboto" pitchFamily="2" charset="0"/>
              </a:rPr>
              <a:t> для </a:t>
            </a:r>
            <a:r>
              <a:rPr lang="ru-RU" sz="2400" b="1" dirty="0" err="1">
                <a:latin typeface="Roboto" pitchFamily="2" charset="0"/>
                <a:ea typeface="Roboto" pitchFamily="2" charset="0"/>
              </a:rPr>
              <a:t>студентів</a:t>
            </a:r>
            <a:endParaRPr lang="ru-RU" sz="24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AutoShape 2" descr="Give Money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Give Money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 descr="D:\Pomorska_Recruter\ГА\Презентація_ГА\Фото для перзентації\ГА\give-money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70" y="1259188"/>
            <a:ext cx="1280789" cy="12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omorska_Recruter\ГА\Презентація_ГА\Фото для перзентації\ГА\calendar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78" y="1361377"/>
            <a:ext cx="1223052" cy="12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omorska_Recruter\ГА\Презентація_ГА\Фото для перзентації\ГА\friendship.pn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84" y="1266530"/>
            <a:ext cx="1279224" cy="12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omorska_Recruter\ГА\Презентація_ГА\Фото для перзентації\ГА\placeholder.pn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36" y="1266530"/>
            <a:ext cx="1235630" cy="12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 descr="Man in a party dancing with people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6" name="Picture 12" descr="D:\Pomorska_Recruter\ГА\Презентація_ГА\Фото для перзентації\ГА\man-in-a-party-dancing-with-people.png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16" y="4057719"/>
            <a:ext cx="1190104" cy="11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6283" y="2727925"/>
            <a:ext cx="2163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DDC5E"/>
              </a:buClr>
            </a:pPr>
            <a:r>
              <a:rPr lang="ru-RU" b="1" dirty="0" err="1">
                <a:latin typeface="Roboto Light" pitchFamily="2" charset="0"/>
                <a:ea typeface="Roboto Light" pitchFamily="2" charset="0"/>
              </a:rPr>
              <a:t>Сп</a:t>
            </a:r>
            <a:r>
              <a:rPr lang="uk-UA" b="1" dirty="0" err="1">
                <a:latin typeface="Roboto Light" pitchFamily="2" charset="0"/>
                <a:ea typeface="Roboto Light" pitchFamily="2" charset="0"/>
              </a:rPr>
              <a:t>івпрацю</a:t>
            </a:r>
            <a:r>
              <a:rPr lang="uk-UA" b="1" dirty="0">
                <a:latin typeface="Roboto Light" pitchFamily="2" charset="0"/>
                <a:ea typeface="Roboto Light" pitchFamily="2" charset="0"/>
              </a:rPr>
              <a:t> з міжнародною компанією</a:t>
            </a:r>
            <a:endParaRPr lang="ru-RU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7768" y="2736139"/>
            <a:ext cx="287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Roboto Light" pitchFamily="2" charset="0"/>
                <a:ea typeface="Roboto Light" pitchFamily="2" charset="0"/>
              </a:rPr>
              <a:t>Можливість поєднувати</a:t>
            </a:r>
          </a:p>
          <a:p>
            <a:pPr algn="ctr"/>
            <a:r>
              <a:rPr lang="ru-RU" b="1" dirty="0">
                <a:latin typeface="Roboto Light" pitchFamily="2" charset="0"/>
                <a:ea typeface="Roboto Light" pitchFamily="2" charset="0"/>
              </a:rPr>
              <a:t> з навчанням</a:t>
            </a:r>
            <a:endParaRPr lang="uk-UA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7134" y="2695811"/>
            <a:ext cx="2814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DDC5E"/>
              </a:buClr>
            </a:pPr>
            <a:r>
              <a:rPr lang="ru-RU" b="1" dirty="0">
                <a:latin typeface="Roboto Light" pitchFamily="2" charset="0"/>
                <a:ea typeface="Roboto Light" pitchFamily="2" charset="0"/>
              </a:rPr>
              <a:t>150</a:t>
            </a:r>
            <a:r>
              <a:rPr lang="en-US" b="1" dirty="0">
                <a:latin typeface="Roboto Light" pitchFamily="2" charset="0"/>
                <a:ea typeface="Roboto Light" pitchFamily="2" charset="0"/>
              </a:rPr>
              <a:t>0</a:t>
            </a:r>
            <a:r>
              <a:rPr lang="ru-RU" b="1" dirty="0">
                <a:latin typeface="Roboto Light" pitchFamily="2" charset="0"/>
                <a:ea typeface="Roboto Light" pitchFamily="2" charset="0"/>
              </a:rPr>
              <a:t>+ </a:t>
            </a:r>
            <a:r>
              <a:rPr lang="ru-RU" b="1" dirty="0" err="1">
                <a:latin typeface="Roboto Light" pitchFamily="2" charset="0"/>
                <a:ea typeface="Roboto Light" pitchFamily="2" charset="0"/>
              </a:rPr>
              <a:t>веселих</a:t>
            </a:r>
            <a:r>
              <a:rPr lang="ru-RU" b="1" dirty="0">
                <a:latin typeface="Roboto Light" pitchFamily="2" charset="0"/>
                <a:ea typeface="Roboto Light" pitchFamily="2" charset="0"/>
              </a:rPr>
              <a:t>, </a:t>
            </a:r>
            <a:r>
              <a:rPr lang="ru-RU" b="1" dirty="0" err="1">
                <a:latin typeface="Roboto Light" pitchFamily="2" charset="0"/>
                <a:ea typeface="Roboto Light" pitchFamily="2" charset="0"/>
              </a:rPr>
              <a:t>життєрадісних</a:t>
            </a:r>
            <a:r>
              <a:rPr lang="ru-RU" b="1" dirty="0">
                <a:latin typeface="Roboto Light" pitchFamily="2" charset="0"/>
                <a:ea typeface="Roboto Light" pitchFamily="2" charset="0"/>
              </a:rPr>
              <a:t> </a:t>
            </a:r>
          </a:p>
          <a:p>
            <a:pPr algn="ctr">
              <a:buClr>
                <a:srgbClr val="ADDC5E"/>
              </a:buClr>
            </a:pPr>
            <a:r>
              <a:rPr lang="ru-RU" b="1" dirty="0" err="1">
                <a:latin typeface="Roboto Light" pitchFamily="2" charset="0"/>
                <a:ea typeface="Roboto Light" pitchFamily="2" charset="0"/>
              </a:rPr>
              <a:t>друзів</a:t>
            </a:r>
            <a:r>
              <a:rPr lang="ru-RU" b="1" dirty="0">
                <a:latin typeface="Roboto Light" pitchFamily="2" charset="0"/>
                <a:ea typeface="Roboto Light" pitchFamily="2" charset="0"/>
              </a:rPr>
              <a:t> у </a:t>
            </a:r>
            <a:r>
              <a:rPr lang="ru-RU" b="1" dirty="0" err="1">
                <a:latin typeface="Roboto Light" pitchFamily="2" charset="0"/>
                <a:ea typeface="Roboto Light" pitchFamily="2" charset="0"/>
              </a:rPr>
              <a:t>команді</a:t>
            </a:r>
            <a:endParaRPr lang="ru-RU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6356" y="2955111"/>
            <a:ext cx="2531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DDC5E"/>
              </a:buClr>
            </a:pPr>
            <a:r>
              <a:rPr lang="ru-RU" b="1" dirty="0" err="1">
                <a:latin typeface="Roboto Light" pitchFamily="2" charset="0"/>
                <a:ea typeface="Roboto Light" pitchFamily="2" charset="0"/>
              </a:rPr>
              <a:t>Графік</a:t>
            </a:r>
            <a:r>
              <a:rPr lang="ru-RU" b="1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ru-RU" b="1" dirty="0" err="1">
                <a:latin typeface="Roboto Light" pitchFamily="2" charset="0"/>
                <a:ea typeface="Roboto Light" pitchFamily="2" charset="0"/>
              </a:rPr>
              <a:t>офіс</a:t>
            </a:r>
            <a:r>
              <a:rPr lang="ru-RU" b="1" dirty="0">
                <a:latin typeface="Roboto Light" pitchFamily="2" charset="0"/>
                <a:ea typeface="Roboto Light" pitchFamily="2" charset="0"/>
              </a:rPr>
              <a:t>/</a:t>
            </a:r>
            <a:r>
              <a:rPr lang="ru-RU" b="1" dirty="0" err="1">
                <a:latin typeface="Roboto Light" pitchFamily="2" charset="0"/>
                <a:ea typeface="Roboto Light" pitchFamily="2" charset="0"/>
              </a:rPr>
              <a:t>віддалено</a:t>
            </a:r>
            <a:endParaRPr lang="ru-RU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456" y="5742923"/>
            <a:ext cx="3316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Roboto Light" pitchFamily="2" charset="0"/>
                <a:ea typeface="Roboto Light" pitchFamily="2" charset="0"/>
              </a:rPr>
              <a:t>Мега круті тімбілдінги, чемпіонати, флешмоби </a:t>
            </a:r>
            <a:endParaRPr lang="uk-UA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8619" y="5742924"/>
            <a:ext cx="2545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Roboto Light" pitchFamily="2" charset="0"/>
                <a:ea typeface="Roboto Light" pitchFamily="2" charset="0"/>
              </a:rPr>
              <a:t>Стильний</a:t>
            </a:r>
            <a:r>
              <a:rPr lang="ru-RU" b="1" dirty="0">
                <a:latin typeface="Roboto Light" pitchFamily="2" charset="0"/>
                <a:ea typeface="Roboto Light" pitchFamily="2" charset="0"/>
              </a:rPr>
              <a:t> </a:t>
            </a:r>
            <a:r>
              <a:rPr lang="uk-UA" b="1" dirty="0">
                <a:latin typeface="Roboto Light" pitchFamily="2" charset="0"/>
                <a:ea typeface="Roboto Light" pitchFamily="2" charset="0"/>
              </a:rPr>
              <a:t>коворкінг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72769" y="5725837"/>
            <a:ext cx="320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DDC5E"/>
              </a:buClr>
            </a:pPr>
            <a:r>
              <a:rPr lang="ru-RU" b="1" dirty="0">
                <a:latin typeface="Roboto Light" pitchFamily="2" charset="0"/>
                <a:ea typeface="Roboto Light" pitchFamily="2" charset="0"/>
              </a:rPr>
              <a:t>Перспектива </a:t>
            </a:r>
          </a:p>
          <a:p>
            <a:pPr algn="ctr">
              <a:buClr>
                <a:srgbClr val="ADDC5E"/>
              </a:buClr>
            </a:pPr>
            <a:r>
              <a:rPr lang="ru-RU" b="1" dirty="0">
                <a:latin typeface="Roboto Light" pitchFamily="2" charset="0"/>
                <a:ea typeface="Roboto Light" pitchFamily="2" charset="0"/>
              </a:rPr>
              <a:t>професійного розвитку</a:t>
            </a:r>
            <a:endParaRPr lang="uk-UA" b="1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037" name="Picture 13" descr="D:\Pomorska_Recruter\ГА\Презентація_ГА\Фото для перзентації\ГА\building.png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02" y="4177321"/>
            <a:ext cx="1068022" cy="10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Pomorska_Recruter\ГА\Презентація_ГА\Фото для перзентації\ГА\goal.png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54" y="4176336"/>
            <a:ext cx="1125810" cy="112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Pomorska_Recruter\ГА\Презентація_ГА\Фото для перзентації\ГА\rabbit.png"/>
          <p:cNvPicPr>
            <a:picLocks noChangeAspect="1" noChangeArrowheads="1"/>
          </p:cNvPicPr>
          <p:nvPr/>
        </p:nvPicPr>
        <p:blipFill>
          <a:blip r:embed="rId1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548" y="4161075"/>
            <a:ext cx="983392" cy="9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582406" y="5493207"/>
            <a:ext cx="2531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Roboto Light" pitchFamily="2" charset="0"/>
                <a:ea typeface="Roboto Light" pitchFamily="2" charset="0"/>
              </a:rPr>
              <a:t>Пухнастих кроликів, як антидепресант і «дзен» ефект</a:t>
            </a:r>
            <a:endParaRPr lang="uk-UA" b="1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7" name="Рисунок 16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90BA0DDD-42B2-430E-B9C8-7723E3DC1B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0" y="1430480"/>
            <a:ext cx="1433564" cy="991792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F4C529CA-E23B-408A-9FEC-AF8D74B0BCAD}"/>
              </a:ext>
            </a:extLst>
          </p:cNvPr>
          <p:cNvSpPr/>
          <p:nvPr/>
        </p:nvSpPr>
        <p:spPr>
          <a:xfrm>
            <a:off x="7073896" y="2972810"/>
            <a:ext cx="281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DDC5E"/>
              </a:buClr>
            </a:pPr>
            <a:r>
              <a:rPr lang="ru-RU" b="1" dirty="0">
                <a:latin typeface="Roboto Light" pitchFamily="2" charset="0"/>
                <a:ea typeface="Roboto Light" pitchFamily="2" charset="0"/>
              </a:rPr>
              <a:t>Практика </a:t>
            </a:r>
          </a:p>
          <a:p>
            <a:pPr algn="ctr">
              <a:buClr>
                <a:srgbClr val="ADDC5E"/>
              </a:buClr>
            </a:pPr>
            <a:r>
              <a:rPr lang="uk-UA" b="1" dirty="0">
                <a:latin typeface="Roboto Light" pitchFamily="2" charset="0"/>
                <a:ea typeface="Roboto Light" pitchFamily="2" charset="0"/>
              </a:rPr>
              <a:t>іноземної мови</a:t>
            </a:r>
            <a:endParaRPr lang="ru-RU" b="1" dirty="0"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Pomorska_Recruter\ГА\Презентація_ГА\Presentation_Files\Finish slide\phon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9" y="1998573"/>
            <a:ext cx="360914" cy="3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Pomorska_Recruter\ГА\Презентація_ГА\Presentation_Files\Finish slide\loc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9" y="4114946"/>
            <a:ext cx="338033" cy="41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Pomorska_Recruter\ГА\Презентація_ГА\Presentation_Files\Finish slide\insta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5" y="5181232"/>
            <a:ext cx="373397" cy="37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Pomorska_Recruter\ГА\Презентація_ГА\Presentation_Files\Finish slide\emai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3" y="2961126"/>
            <a:ext cx="404045" cy="4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78015" y="1939188"/>
            <a:ext cx="334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Roboto Light" pitchFamily="2" charset="0"/>
                <a:ea typeface="Roboto Light" pitchFamily="2" charset="0"/>
              </a:rPr>
              <a:t>+38 (098) 827 90 76</a:t>
            </a:r>
            <a:endParaRPr lang="uk-UA" sz="2000" b="1" i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6103" y="2961126"/>
            <a:ext cx="395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Roboto Light" pitchFamily="2" charset="0"/>
                <a:ea typeface="Roboto Light" pitchFamily="2" charset="0"/>
              </a:rPr>
              <a:t>job.kyiv@mindy-teams.com</a:t>
            </a:r>
            <a:endParaRPr lang="uk-UA" sz="2000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640" y="4087996"/>
            <a:ext cx="422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Roboto Light" pitchFamily="2" charset="0"/>
                <a:ea typeface="Roboto Light" pitchFamily="2" charset="0"/>
              </a:rPr>
              <a:t>вул. </a:t>
            </a:r>
            <a:r>
              <a:rPr lang="ru-RU" sz="2000" b="1" dirty="0" err="1">
                <a:latin typeface="Roboto Light" pitchFamily="2" charset="0"/>
                <a:ea typeface="Roboto Light" pitchFamily="2" charset="0"/>
              </a:rPr>
              <a:t>Шолуденка</a:t>
            </a:r>
            <a:r>
              <a:rPr lang="ru-RU" sz="2000" b="1" dirty="0">
                <a:latin typeface="Roboto Light" pitchFamily="2" charset="0"/>
                <a:ea typeface="Roboto Light" pitchFamily="2" charset="0"/>
              </a:rPr>
              <a:t>, 3 (БЦ «</a:t>
            </a:r>
            <a:r>
              <a:rPr lang="ru-RU" sz="2000" b="1" dirty="0" err="1">
                <a:latin typeface="Roboto Light" pitchFamily="2" charset="0"/>
                <a:ea typeface="Roboto Light" pitchFamily="2" charset="0"/>
              </a:rPr>
              <a:t>Кубік</a:t>
            </a:r>
            <a:r>
              <a:rPr lang="ru-RU" sz="2000" b="1" dirty="0">
                <a:latin typeface="Roboto Light" pitchFamily="2" charset="0"/>
                <a:ea typeface="Roboto Light" pitchFamily="2" charset="0"/>
              </a:rPr>
              <a:t>» )</a:t>
            </a:r>
            <a:endParaRPr lang="uk-UA" sz="2000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6102" y="5154519"/>
            <a:ext cx="395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Roboto Light" pitchFamily="2" charset="0"/>
                <a:ea typeface="Roboto Light" pitchFamily="2" charset="0"/>
              </a:rPr>
              <a:t>mindy_teams_kyiv</a:t>
            </a:r>
            <a:endParaRPr lang="es-ES" sz="2000" b="1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2" name="Picture 3" descr="D:\Pomorska_Recruter\ГА\Фоточки\8O8A137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28914"/>
          <a:stretch/>
        </p:blipFill>
        <p:spPr bwMode="auto">
          <a:xfrm>
            <a:off x="5436496" y="0"/>
            <a:ext cx="6755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Avatar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" name="Picture 2" descr="D:\Pomorska_Recruter\ГА\Презентація_ГА\Presentation_Files\The first slide\left-side-top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7" y="375746"/>
            <a:ext cx="1692631" cy="4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5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19608</TotalTime>
  <Words>254</Words>
  <Application>Microsoft Office PowerPoint</Application>
  <PresentationFormat>Широкоэкранный</PresentationFormat>
  <Paragraphs>78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Roboto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Oksana Malanchuk</dc:creator>
  <cp:lastModifiedBy>Diana Pomorska</cp:lastModifiedBy>
  <cp:revision>383</cp:revision>
  <dcterms:created xsi:type="dcterms:W3CDTF">2019-02-26T10:33:54Z</dcterms:created>
  <dcterms:modified xsi:type="dcterms:W3CDTF">2021-02-12T12:32:16Z</dcterms:modified>
</cp:coreProperties>
</file>